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5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中小企業の人材課題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F3A5F"/>
              </a:solidFill>
              <a:effectLst/>
            </c:spPr>
          </c:dPt>
          <c:dPt>
            <c:idx val="1"/>
            <c:bubble3D val="0"/>
            <c:spPr>
              <a:solidFill>
                <a:srgbClr val="D9D9D9"/>
              </a:solidFill>
              <a:effectLst/>
            </c:spPr>
          </c:dPt>
          <c:dLbls>
            <c:dLbl>
              <c:idx val="0"/>
              <c:numFmt formatCode="0.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11111"/>
                      </a:solidFill>
                      <a:latin typeface="Meiryo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11111"/>
                      </a:solidFill>
                      <a:latin typeface="Meiryo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人材課題あり</c:v>
                </c:pt>
                <c:pt idx="1">
                  <c:v>その他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74.4</c:v>
                </c:pt>
                <c:pt idx="1">
                  <c:v>25.6</c:v>
                </c:pt>
              </c:numCache>
            </c:numRef>
          </c:val>
        </c:ser>
        <c:firstSliceAng val="0"/>
      </c:pieChart>
      <c:spPr>
        <a:noFill/>
        <a:ln w="12700" cap="flat">
          <a:solidFill>
            <a:srgbClr val="FFFFFF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444444"/>
              </a:solidFill>
              <a:latin typeface="Meiryo"/>
              <a:cs typeface="Meiryo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年間コスト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&quot;万円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11111"/>
                    </a:solidFill>
                    <a:latin typeface="Meiry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フルタイムでCxOを採用</c:v>
                  </c:pt>
                  <c:pt idx="1">
                    <c:v>CxO代行を活用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2000</c:v>
                </c:pt>
                <c:pt idx="1">
                  <c:v>240</c:v>
                </c:pt>
              </c:numCache>
            </c:numRef>
          </c:val>
        </c:ser>
        <c:dLbls>
          <c:numFmt formatCode="#,##0&quot;万円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11111"/>
                  </a:solidFill>
                  <a:latin typeface="Meiry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4444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月次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111"/>
                    </a:solidFill>
                    <a:latin typeface="Meiry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アプローチ</c:v>
                  </c:pt>
                  <c:pt idx="1">
                    <c:v>リード獲得</c:v>
                  </c:pt>
                  <c:pt idx="2">
                    <c:v>アポ取得</c:v>
                  </c:pt>
                  <c:pt idx="3">
                    <c:v>商談</c:v>
                  </c:pt>
                  <c:pt idx="4">
                    <c:v>成約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  <c:pt idx="4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111"/>
                  </a:solidFill>
                  <a:latin typeface="Meiry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444444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1社あたり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&quot;万円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11111"/>
                    </a:solidFill>
                    <a:latin typeface="Meiry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LTV（12ヶ月）</c:v>
                  </c:pt>
                  <c:pt idx="1">
                    <c:v>CAC（獲得コスト）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240</c:v>
                </c:pt>
                <c:pt idx="1">
                  <c:v>20</c:v>
                </c:pt>
              </c:numCache>
            </c:numRef>
          </c:val>
        </c:ser>
        <c:dLbls>
          <c:numFmt formatCode="#,##0&quot;万円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11111"/>
                  </a:solidFill>
                  <a:latin typeface="Meiry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44444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MRR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111111"/>
                    </a:solidFill>
                    <a:latin typeface="Meiry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180</c:v>
                </c:pt>
                <c:pt idx="4">
                  <c:v>260</c:v>
                </c:pt>
                <c:pt idx="5">
                  <c:v>340</c:v>
                </c:pt>
                <c:pt idx="6">
                  <c:v>400</c:v>
                </c:pt>
                <c:pt idx="7">
                  <c:v>460</c:v>
                </c:pt>
                <c:pt idx="8">
                  <c:v>520</c:v>
                </c:pt>
                <c:pt idx="9">
                  <c:v>560</c:v>
                </c:pt>
                <c:pt idx="10">
                  <c:v>580</c:v>
                </c:pt>
                <c:pt idx="11">
                  <c:v>600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50" u="none">
                  <a:solidFill>
                    <a:srgbClr val="111111"/>
                  </a:solidFill>
                  <a:latin typeface="Meiry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444444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8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17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営業戦略ストーリー ／ CxO代行サービス事業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463040" cy="0"/>
          </a:xfrm>
          <a:prstGeom prst="line">
            <a:avLst/>
          </a:prstGeom>
          <a:noFill/>
          <a:ln w="25400">
            <a:solidFill>
              <a:srgbClr val="1F3A5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2148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なぜ、いま この戦略が必要か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24612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市場の追い風が最も強く、まだ誰も基準をつくっていない今この1年に、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税理士チャネルを主軸として「顧客30社・MRR 600万円」を取り切る。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57200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194560" y="4572000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会社全体（CxO代行サービス事業）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48640" y="495604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194560" y="4956048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社長（営業・事業開発）＋共同創業者（技術・システム）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5340096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 目標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194560" y="5340096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契約顧客30社・MRR 600万円・年間売上3,600〜4,080万円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634593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作成日：2026年6月11日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この資料の読み方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結論を先に置く：この1年は「順序を守れるか」だけが勝敗を決める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以下の6つの流れで、なぜ今動くのか・何をするのか・どう変わるのかを順に示す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5943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78308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状況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121408" y="17830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中小企業の人材課題は構造的に深刻化し、CxO活用の市場は拡大している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097280" y="228600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2450592"/>
            <a:ext cx="5943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49631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主人公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121408" y="2496312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採用に失敗した経験のある中小企業経営者（税理士顧問先）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097280" y="2999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548640" y="3163824"/>
            <a:ext cx="5943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209544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転機（WHY）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2121408" y="3209544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採用失敗の代償が大きすぎて動けない。一方でカテゴリ認知が低い今は空白地帯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097280" y="37124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548640" y="3877056"/>
            <a:ext cx="5943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3922776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核心（WHAT）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2121408" y="3922776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税理士アライアンスを主軸に、最初の3社の成功事例を最速で作り切る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97280" y="4425696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548640" y="4590288"/>
            <a:ext cx="5943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463600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2121408" y="463600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漏斗型営業モデル＋低CAC構造＋2名体制に合わせた実行順序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097280" y="51389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548640" y="5303520"/>
            <a:ext cx="59436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5800" y="534924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結果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2121408" y="53492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12に顧客30社・MRR 600万円。Year 2の成長エンジンも同時に残る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903720" y="173736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この物語の結論は一つ：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「順序」を間違えなければ届く目標である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903720" y="2377440"/>
            <a:ext cx="473659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市場の追い風（需要）と、カテゴリ認知の低さ（空白）が同時に存在するのは今だけ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2名体制のため、同時に全部はできない。基盤→チャネル→事例→拡大の順序が資源戦略そのもの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最初の3社の成功事例が、その後のすべての紹介・成約の起点になる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903720" y="4681728"/>
            <a:ext cx="4736592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68312" y="477316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7068312" y="5010912"/>
            <a:ext cx="440740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「何をやるか」より「どの順番でやるか」を決めることが、この戦略の中身である。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全体構成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状況（前提）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人材課題は一過性ではなく構造。CxOを「雇わずに使う」需要は拡大している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中小企業の大多数が人材課題を抱え、経営人材の求人自体も拡大している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91640"/>
          <a:ext cx="39319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8920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人材課題を抱える中小企業の割合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617720" y="2103120"/>
            <a:ext cx="1920240" cy="16002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617720" y="22860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2.3倍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4617720" y="2971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CxO求人の伸び</a:t>
            </a:r>
            <a:endParaRPr lang="en-US" sz="10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（直近5年）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903720" y="169164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需要は「増えている」のではなく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「構造的に埋まらない」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903720" y="2331720"/>
            <a:ext cx="473659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人材課題を抱える中小企業は74.4%（帝国データバンク）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CxO求人は直近5年で2.3倍（クライス＆カンパニー）＝経営人材そのものが不足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副業・フリーランス人材の増加とオンライン化で、CxOの「供給側」も同時に広がっている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903720" y="4590288"/>
            <a:ext cx="4736592" cy="10972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068312" y="468172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068312" y="4919472"/>
            <a:ext cx="44074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需要と供給の両方が広がっている＝市場を作る仕事ではなく、既にある需要を取りに行く仕事である。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598932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出典：帝国データバンク（74.4%）／クライス＆カンパニー（CxO求人5年で2.3倍）、いずれも2026/6/11取得。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状況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登場人物（誰の問題か）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主人公は「一度、採用で失敗した経営者」。最も痛みが深く、最も動きが速い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全方位に広げず、Year 1は次の条件で絞り込む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94360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901952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中小企業・スタートアップの経営者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2240280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経営人材が欲しいが、コストとリスクが障壁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246120" y="267919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051560" y="2953512"/>
            <a:ext cx="49377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88720" y="3072384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税理士顧問先／従業員10〜300名・売上1億〜30億円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88720" y="341071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税理士・知人の紹介で意思決定することが多い層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246120" y="3849624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554480" y="4123944"/>
            <a:ext cx="3931920" cy="868680"/>
          </a:xfrm>
          <a:prstGeom prst="rect">
            <a:avLst/>
          </a:prstGeom>
          <a:solidFill>
            <a:srgbClr val="F2F2F2"/>
          </a:solidFill>
          <a:ln w="19050">
            <a:solidFill>
              <a:srgbClr val="1F3A5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91640" y="424281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採用に失敗した経験のある経営者　＝ 主人公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691640" y="458114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「もう失敗できない」が最大の意思決定基準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5312664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絞り込みの軸：痛みの深さ × 紹介で届くか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903720" y="178308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「採用の失敗」を経験しているかどうかで、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同じ提案の刺さり方が変わる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903720" y="2423160"/>
            <a:ext cx="4736592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未経験の経営者：コストの話として聞く → 検討が止まりやすい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失敗経験のある経営者：リスクの話として聞く → 「リスクゼロ」に強く反応する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この層は税理士の顧問先として既に存在し、紹介という信頼経路で直接届く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03720" y="4498848"/>
            <a:ext cx="4736592" cy="14630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68312" y="459028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7068312" y="4828032"/>
            <a:ext cx="440740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ターゲットを狭めることは機会を捨てることではない。紹介経路と痛みが一致する層に絞ることが、2名体制で最短距離を走る条件になる。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登場人物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転機・課題（WHY）／ 顧客側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経営者が動けない理由はコストではない。「失敗が取り返せない」ことである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フルタイム採用と、CxO代行を年間コストで比較する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11480" y="1783080"/>
          <a:ext cx="6035040" cy="2468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4279392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年間コスト比較（万円）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663440"/>
            <a:ext cx="5943600" cy="47548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466344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採用にかかる期間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2560320" y="4663440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通常3〜6ヶ月 → 本サービスは契約から2週間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48640" y="5230368"/>
            <a:ext cx="5943600" cy="47548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523036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失敗したときの損失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2560320" y="52303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1人あたり3,000万円前後（採用・研修・機会損失の試算）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903720" y="178308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「安いから買う」ではなく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「取り返しがつくから決められる」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903720" y="2423160"/>
            <a:ext cx="473659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フルタイム採用は年収ベースで年間2,000万円前後。対して代行は年間240万円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差額は年間およそ1,760万円だが、経営者を止めているのは金額よりも「外せない」構造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週1時間×最大48回のセッションで、実際に働く姿を見てから正社員化を判断できる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903720" y="4727448"/>
            <a:ext cx="4736592" cy="10972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068312" y="481888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7068312" y="5056632"/>
            <a:ext cx="44074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提案の主語は価格ではなくリスク。「先に試して、後から決められる」ことが、いま最も強い購買理由になる。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48640" y="598932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前提：平均単価 月額20万円 × 12ヶ月＝240万円／年。フルタイム採用は年収2,000万円前後（会話中の想定値）。差額＝2,000−240＝1,760万円／年。損失3,000万円前後は会話中の試算値。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転機（WHY）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転機・課題（WHY）／ 自社側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実績ゼロは弱みだが、カテゴリ認知が低い今なら「基準をつくる側」に回れる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弱み・市場の空白・時間制約を一直線に並べると、動くべき時期は自動的に決まる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874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883664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実績ゼロ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1945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事例・推薦がまだ存在しない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560320" y="1783080"/>
            <a:ext cx="1874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51760" y="1883664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認知ゼロ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651760" y="21945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指名で選ばれる状態にない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572000" y="1783080"/>
            <a:ext cx="1874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883664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品質管理 未構築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63440" y="21945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CxO人材の評価基準がこれから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246120" y="2743200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3035808"/>
            <a:ext cx="5943600" cy="78638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31089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しかし市場側には「空白」がある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" y="3383280"/>
            <a:ext cx="5669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「CxO代行」というカテゴリ自体の認知が低く、顧問型（助言のみ）と代行型（実務のみ）に二極化。代行×正社員転換を一気通貫で持つ競合はほぼいない。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246120" y="3877056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▼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4169664"/>
            <a:ext cx="5943600" cy="786384"/>
          </a:xfrm>
          <a:prstGeom prst="rect">
            <a:avLst/>
          </a:prstGeom>
          <a:solidFill>
            <a:srgbClr val="FFFFFF"/>
          </a:solidFill>
          <a:ln w="19050">
            <a:solidFill>
              <a:srgbClr val="1F3A5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242816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空白が空いている期間には期限がある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85800" y="4517136"/>
            <a:ext cx="5669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顧問マッチング系大手には参入余地が残っている。認知が広がるほど、後発は「実績と価格」で殴り合う市場になる。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03720" y="178308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いま動く理由は「有利だから」ではなく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「この順番でしか勝てない」から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903720" y="2423160"/>
            <a:ext cx="47365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実績ゼロは、最初の3社をつくれば消える。逆に言えば、それ以外に消す方法がない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認知が低い市場では、先に事例と品質基準を出した側がカテゴリの説明役になれる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大手が本格参入した後では、税理士の紹介枠も経営者の関心も先に埋まる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903720" y="4636008"/>
            <a:ext cx="4736592" cy="12344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68312" y="472744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068312" y="4965192"/>
            <a:ext cx="440740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弱みが消えるまでの時間と、空白が閉じるまでの時間の競争。だから「最初の3社」を最優先に置く。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転機（WHY）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核心（WHAT）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結論：税理士5,000拠点を主軸に、最初の3社の成功事例を最短で作り切る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91672" cy="12344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600200"/>
            <a:ext cx="10543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採用失敗を経験した中小企業経営者に、「コスト1/10・採用リスクゼロ・2週間で開始」を、</a:t>
            </a:r>
            <a:endParaRPr lang="en-US" sz="16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税理士アライアンス（メイン）× 経営者セミナー（サブ）× SNS（種まき）の漏斗型営業モデルで届ける。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3108960"/>
            <a:ext cx="3474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32461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30社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548640" y="40690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1末の契約顧客数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437083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月2〜3社の成約ペースを12ヶ月継続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06824" y="3108960"/>
            <a:ext cx="3474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06824" y="32461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600万円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4306824" y="40690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1末のMRR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306824" y="437083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30社 × 月額20万円 ＝ 600万円／月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065008" y="3108960"/>
            <a:ext cx="3474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65008" y="324612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3社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8065008" y="40690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4末までの成功事例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065008" y="437083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全ての紹介・成約の起点となる実績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48640" y="5029200"/>
            <a:ext cx="11091672" cy="822960"/>
          </a:xfrm>
          <a:prstGeom prst="rect">
            <a:avLst/>
          </a:prstGeom>
          <a:solidFill>
            <a:srgbClr val="FFFFFF"/>
          </a:solidFill>
          <a:ln w="19050">
            <a:solidFill>
              <a:srgbClr val="1F3A5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510235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この戦略で最も重要な一文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777240" y="5358384"/>
            <a:ext cx="10634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「30社を集める戦略」ではなく、「最初の3社を確実に成功させ、そこから紹介が回り続ける状態をつくる戦略」である。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98932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検算：30社 × 月額20万円 ＝ MRR 600万円／月。ARR＝600万円 × 12＝7,200万円。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核心（WHAT）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打ち手（HOW）① 営業モデル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月100件の入口を月3社の成約へ。勝負は各段階の転換率にある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税理士アライアンス（メイン）× セミナー（サブ）× SNS（種まき）の3層で入口をつくる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11480" y="1737360"/>
          <a:ext cx="612648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4681728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月次営業ファネル（件、成約のみ社）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48640" y="495604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メイン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508760" y="4956048"/>
            <a:ext cx="4983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税理士アライアンス：月10拠点・年間100拠点を開拓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48640" y="53035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サブ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508760" y="5303520"/>
            <a:ext cx="4983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経営者セミナー：月1〜2回・1回10〜15名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48640" y="5650992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種まき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508760" y="5650992"/>
            <a:ext cx="4983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SNS発信（X・LinkedIn）：週3〜5回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903720" y="173736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入口の量ではなく、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「アポ取得率15%・成約率30%」を守り切る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903720" y="2377440"/>
            <a:ext cx="473659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アプローチ100件 → リード30件 → アポ15件 → 商談10件 → 成約3社（月次）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月3社を12ヶ月継続すれば36社。目標30社に対して6社分の余裕を持った設計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税理士経由は既存の信頼関係に乗るため、獲得コストをほぼかけずに入口を積める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903720" y="4681728"/>
            <a:ext cx="4736592" cy="11430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068312" y="477316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7068312" y="5010912"/>
            <a:ext cx="44074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追うべきは「今月の成約数」ではなく、どの段階で数字が落ちたか。週次でファネルを見れば、打ち手は自動的に決まる。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48640" y="60533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検算：月3社 × 12ヶ月 ＝ 36社（目標30社）。アポ取得率＝15件÷100件＝15%、成約率＝3社÷10件＝30%。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打ち手（HOW）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打ち手（HOW）② なぜ効くか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獲得コスト20万円に対しLTVは240万円。だから「質」に賭けられる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顧客1社あたりの投資と回収（万円）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11480" y="1783080"/>
          <a:ext cx="6126480" cy="228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224528"/>
            <a:ext cx="5943600" cy="141732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4370832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12倍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731520" y="504748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LTV / CAC 比率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2926080" y="438912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・LTV：月額20万円 × 12ヶ月 ＝ 240万円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・CAC：20万円以下（月額1ヶ月分以下）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・240万円 ÷ 20万円 ＝ 12倍（目安3倍を大きく上回る）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903720" y="178308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獲得コストが低いから、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初期は「事例の質」に資源を寄せられる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903720" y="2423160"/>
            <a:ext cx="473659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1社の獲得投資は月額1ヶ月分以下。回収は初月〜1ヶ月で完了する構造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税理士紹介は紹介フィー（初月月額の20〜30%）が主で、広告費を積む必要がない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その分、最初の3社には最高品質のCxOを投入し、特別価格（通常の50〜70%）で成果を優先できる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903720" y="4727448"/>
            <a:ext cx="4736592" cy="11430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068312" y="481888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068312" y="5056632"/>
            <a:ext cx="44074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低CACは「安く数を集める」ための武器ではない。初期に赤字覚悟の事例づくりへ資源を回せる、という意味の余力である。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598932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検算：LTV＝20万円×12ヶ月＝240万円。LTV/CAC＝240万円÷20万円＝12倍。特別価格は月6〜10万円/社（通常の50〜70%）。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打ち手（HOW）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打ち手（HOW）③ 実行順序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2名体制の戦略は「同時にやらないこと」。順序が資源配分そのもの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社長は外（営業・採用）、共同創業者は内（仕組み・自動化）に完全に分ける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880360" cy="868680"/>
          </a:xfrm>
          <a:prstGeom prst="chevron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1248" y="1920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1248" y="217627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基盤構築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281635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営業資料完成／CxO 5名登録／SNS開始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10128" y="1828800"/>
            <a:ext cx="2880360" cy="868680"/>
          </a:xfrm>
          <a:prstGeom prst="chevron">
            <a:avLst/>
          </a:prstGeom>
          <a:solidFill>
            <a:srgbClr val="F2F2F2"/>
          </a:solidFill>
          <a:ln w="19050">
            <a:solidFill>
              <a:srgbClr val="1F3A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02736" y="1920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2〜4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602736" y="217627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チャネル開拓・初期事例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01568" y="281635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 月10拠点／勉強会 月2回／成功事例3社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071616" y="1828800"/>
            <a:ext cx="2880360" cy="868680"/>
          </a:xfrm>
          <a:prstGeom prst="chevron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64224" y="1920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4〜6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64224" y="217627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拡大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163056" y="281635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セミナー開始／税理士100拠点／紹介プログラム稼働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833104" y="1828800"/>
            <a:ext cx="2880360" cy="868680"/>
          </a:xfrm>
          <a:prstGeom prst="chevron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25712" y="1920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6〜12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125712" y="217627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加速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924544" y="281635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月3社ペース確立／PDCAで改善／Year 2準備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48640" y="3703320"/>
            <a:ext cx="1109167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370332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社長（外）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2926080" y="3703320"/>
            <a:ext cx="85313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税理士開拓・セミナー登壇・商談・CxO採用・SNS発信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4361688"/>
            <a:ext cx="1109167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436168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共同創業者（内）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26080" y="4361688"/>
            <a:ext cx="85313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CRM／KPIダッシュボード／月次レポート自動化／LP・集客ページ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5120640"/>
            <a:ext cx="11091672" cy="7772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" y="519379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777240" y="5431536"/>
            <a:ext cx="10634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最大の制約は市場でも資金でもなく「社長の時間」。だからMonth 1で仕組みを先に作り、Month 4以降はIS人材の業務委託で外に出す。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打ち手（HOW）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結果・変化（Before → After）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12にMRR 600万円。効くのは前半に仕込む事例と紹介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月次MRRの想定推移（万円）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11480" y="1737360"/>
          <a:ext cx="617220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4526280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12：顧客30社・MRR 600万円（＝30社×20万円）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46320"/>
            <a:ext cx="59436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4846320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Before（現在）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2331720" y="484632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顧客0社・実績ゼロ・認知ゼロ／CxO登録0名／販路なし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548640" y="5358384"/>
            <a:ext cx="5943600" cy="438912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5358384"/>
            <a:ext cx="160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After（Month 12）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2331720" y="5358384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顧客30社・MRR 600万円／CxO 30名登録／税理士150拠点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903720" y="173736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到達点は「30社」ではなく、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翌年も回り続ける状態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903720" y="2377440"/>
            <a:ext cx="473659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MS1 Month 1末：基盤構築完了（営業資料・CxO 5名・SNS開始）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MS2 Month 4末：初期成功事例3社確立・NPS 50以上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MS3 Month 6末：税理士100拠点提携・月間紹介3件以上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MS4 Month 9末：顧客20社・MRR 400万円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MS5 Month 12末：顧客30社・MRR 600万円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903720" y="4636008"/>
            <a:ext cx="4736592" cy="10515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068312" y="472744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7068312" y="4965192"/>
            <a:ext cx="440740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後半の伸びは前半に仕込んだ事例・紹介・SNSの結果。だからMonth 1〜4の遅れは、そのままYear 1の未達になる。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48640" y="58704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検算：MS4＝20社×20万円＝400万円、MS5＝30社×20万円＝600万円。年間売上は月次MRRの積み上げで4,080万円、保守想定（平均15社×20万円×12ヶ月）で3,600万円。本資料は3,600〜4,080万円の幅で表記。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結果・変化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0896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結び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この物語が崩れるとしたら、原因は4つしかない。だから備えも4つでよい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主要リスクと、発動条件・備え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5943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40233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主要リスク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備え（発動する打ち手）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CxO人材の確保不足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Month 1からスカウト開始。不足時は社長がCxOとして初期顧客に入る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税理士紹介が想定以下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セミナー頻度を増やし、ダイレクトアプローチを月100→200件に拡大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初期3社の事例づくり失敗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最高品質のCxOを投入。Month 3末で未達なら顧客選定から見直す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社長への業務集中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3333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共同創業者の自動化を先行。Month 4以降にIS人材を業務委託で採用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48920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いずれも「Month 3末までに兆候が見える」リスク。月次レビューで判定する。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903720" y="1783080"/>
            <a:ext cx="4736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今週、動かすのは3つだけ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903720" y="2423160"/>
            <a:ext cx="47365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SNS（X・LinkedIn）を開設し、初投稿する（社長）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CxO候補者10名のスカウトリストを作成する（社長）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CRM・営業管理ツールの選定と構築を開始する（共同創業者）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903720" y="3904488"/>
            <a:ext cx="4736592" cy="15544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068312" y="3995928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What（だから何か）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7068312" y="4233672"/>
            <a:ext cx="440740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戦略の価値は精度ではなく実行速度で決まる。週次30分・月次60分の振り返りをKPT（Keep／Problem／Try）で回し続けることが、この物語を完結させる唯一の条件である。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48640" y="63459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結び</a:t>
            </a:r>
            <a:endParaRPr lang="en-US" sz="900" dirty="0"/>
          </a:p>
        </p:txBody>
      </p:sp>
      <p:sp>
        <p:nvSpPr>
          <p:cNvPr id="5" name="Text 10"/>
          <p:cNvSpPr/>
          <p:nvPr/>
        </p:nvSpPr>
        <p:spPr>
          <a:xfrm>
            <a:off x="10607040" y="6345936"/>
            <a:ext cx="1033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BFBFB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2026-08-14T15:39:36Z</dcterms:created>
  <dcterms:modified xsi:type="dcterms:W3CDTF">2026-08-14T15:39:36Z</dcterms:modified>
</cp:coreProperties>
</file>