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A1A1A"/>
                </a:solidFill>
                <a:latin typeface="Meiryo"/>
              </a:defRPr>
            </a:pPr>
            <a:r>
              <a:rPr lang="ja-JP" altLang="en-US" sz="1200" b="0" i="0" u="none" strike="noStrike">
                <a:solidFill>
                  <a:srgbClr val="1A1A1A"/>
                </a:solidFill>
                <a:latin typeface="Meiryo"/>
              </a:rPr>
              <a:t>年間売上の成長イメージ（万円）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年間売上（万円）</c:v>
                </c:pt>
              </c:strCache>
            </c:strRef>
          </c:tx>
          <c:spPr>
            <a:solidFill>
              <a:srgbClr val="1F3A5F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A1A1A"/>
                    </a:solidFill>
                    <a:latin typeface="Meiryo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Year 1</c:v>
                </c:pt>
                <c:pt idx="1">
                  <c:v>Year 3</c:v>
                </c:pt>
                <c:pt idx="2">
                  <c:v>Year 5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3600</c:v>
                </c:pt>
                <c:pt idx="1">
                  <c:v>36000</c:v>
                </c:pt>
                <c:pt idx="2">
                  <c:v>120000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51-F74E-AAA4-0577A12D38E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A1A1A"/>
                </a:solidFill>
                <a:latin typeface="Meiryo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6E6E6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E6E6E"/>
                </a:solidFill>
                <a:latin typeface="Meiryo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A1A1A"/>
                </a:solidFill>
                <a:latin typeface="Meiryo"/>
              </a:defRPr>
            </a:pPr>
            <a:r>
              <a:rPr lang="ja-JP" altLang="en-US" sz="1200" b="0" i="0" u="none" strike="noStrike">
                <a:solidFill>
                  <a:srgbClr val="1A1A1A"/>
                </a:solidFill>
                <a:latin typeface="Meiryo"/>
              </a:rPr>
              <a:t>月次ファネル（件・社）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月間件数</c:v>
                </c:pt>
              </c:strCache>
            </c:strRef>
          </c:tx>
          <c:spPr>
            <a:solidFill>
              <a:srgbClr val="1F3A5F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A1A1A"/>
                    </a:solidFill>
                    <a:latin typeface="Meiryo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成約</c:v>
                </c:pt>
                <c:pt idx="1">
                  <c:v>商談</c:v>
                </c:pt>
                <c:pt idx="2">
                  <c:v>アポ取得</c:v>
                </c:pt>
                <c:pt idx="3">
                  <c:v>リード獲得</c:v>
                </c:pt>
                <c:pt idx="4">
                  <c:v>アプローチ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10</c:v>
                </c:pt>
                <c:pt idx="2">
                  <c:v>15</c:v>
                </c:pt>
                <c:pt idx="3">
                  <c:v>30</c:v>
                </c:pt>
                <c:pt idx="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16-324F-AFAD-F0EE8ACBD43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A1A1A"/>
                </a:solidFill>
                <a:latin typeface="Meiryo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6E6E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E6E6E"/>
                </a:solidFill>
                <a:latin typeface="Meiryo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A1A1A"/>
                </a:solidFill>
                <a:latin typeface="Meiryo"/>
              </a:defRPr>
            </a:pPr>
            <a:r>
              <a:rPr lang="ja-JP" altLang="en-US" sz="1200" b="0" i="0" u="none" strike="noStrike">
                <a:solidFill>
                  <a:srgbClr val="1A1A1A"/>
                </a:solidFill>
                <a:latin typeface="Meiryo"/>
              </a:rPr>
              <a:t>月次</a:t>
            </a:r>
            <a:r>
              <a:rPr lang="en" sz="1200" b="0" i="0" u="none" strike="noStrike">
                <a:solidFill>
                  <a:srgbClr val="1A1A1A"/>
                </a:solidFill>
                <a:latin typeface="Meiryo"/>
              </a:rPr>
              <a:t>MRR</a:t>
            </a:r>
            <a:r>
              <a:rPr lang="ja-JP" altLang="en-US" sz="1200" b="0" i="0" u="none" strike="noStrike">
                <a:solidFill>
                  <a:srgbClr val="1A1A1A"/>
                </a:solidFill>
                <a:latin typeface="Meiryo"/>
              </a:rPr>
              <a:t>推移（万円）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MRR（万円）</c:v>
                </c:pt>
              </c:strCache>
            </c:strRef>
          </c:tx>
          <c:spPr>
            <a:solidFill>
              <a:srgbClr val="1F3A5F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1A1A1A"/>
                    </a:solidFill>
                    <a:latin typeface="Meiryo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M1</c:v>
                </c:pt>
                <c:pt idx="1">
                  <c:v>M2</c:v>
                </c:pt>
                <c:pt idx="2">
                  <c:v>M3</c:v>
                </c:pt>
                <c:pt idx="3">
                  <c:v>M4</c:v>
                </c:pt>
                <c:pt idx="4">
                  <c:v>M5</c:v>
                </c:pt>
                <c:pt idx="5">
                  <c:v>M6</c:v>
                </c:pt>
                <c:pt idx="6">
                  <c:v>M7</c:v>
                </c:pt>
                <c:pt idx="7">
                  <c:v>M8</c:v>
                </c:pt>
                <c:pt idx="8">
                  <c:v>M9</c:v>
                </c:pt>
                <c:pt idx="9">
                  <c:v>M10</c:v>
                </c:pt>
                <c:pt idx="10">
                  <c:v>M11</c:v>
                </c:pt>
                <c:pt idx="11">
                  <c:v>M12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60</c:v>
                </c:pt>
                <c:pt idx="2">
                  <c:v>120</c:v>
                </c:pt>
                <c:pt idx="3">
                  <c:v>180</c:v>
                </c:pt>
                <c:pt idx="4">
                  <c:v>260</c:v>
                </c:pt>
                <c:pt idx="5">
                  <c:v>340</c:v>
                </c:pt>
                <c:pt idx="6">
                  <c:v>400</c:v>
                </c:pt>
                <c:pt idx="7">
                  <c:v>460</c:v>
                </c:pt>
                <c:pt idx="8">
                  <c:v>520</c:v>
                </c:pt>
                <c:pt idx="9">
                  <c:v>560</c:v>
                </c:pt>
                <c:pt idx="10">
                  <c:v>580</c:v>
                </c:pt>
                <c:pt idx="11">
                  <c:v>600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D0-774A-A49A-0FEE039F829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A1A1A"/>
                </a:solidFill>
                <a:latin typeface="Meiryo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6E6E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E6E6E"/>
                </a:solidFill>
                <a:latin typeface="Meiryo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9806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371600"/>
            <a:ext cx="11183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経営会議 提案資料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1737360"/>
            <a:ext cx="111831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CxO代行サービス事業　営業戦略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502920" y="2606040"/>
            <a:ext cx="11183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Year 1：契約顧客30社・MRR 600万円を実現する全体設計（5プロセス）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3246120"/>
            <a:ext cx="11183112" cy="0"/>
          </a:xfrm>
          <a:prstGeom prst="line">
            <a:avLst/>
          </a:prstGeom>
          <a:noFill/>
          <a:ln w="15875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502920" y="3474720"/>
            <a:ext cx="34533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30社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02920" y="4114800"/>
            <a:ext cx="3453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Year 1末 契約顧客数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230624" y="3474720"/>
            <a:ext cx="34533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600万円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4230624" y="4114800"/>
            <a:ext cx="3453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Year 1末 MRR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958328" y="3474720"/>
            <a:ext cx="345338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12ヶ月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7958328" y="4114800"/>
            <a:ext cx="34533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目標達成までの期間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02920" y="5943600"/>
            <a:ext cx="11183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対象レベル：会社全体（CxO代行サービス事業）　／　立場：経営者　／　作成日：2026年6月11日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エグゼクティブサマリー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111831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税理士チャネルを起点に、Year 1で顧客30社・MRR 600万円に到達する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11183112" cy="5120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612648" y="1170432"/>
            <a:ext cx="109636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So What：</a:t>
            </a:r>
            <a:r>
              <a:rPr lang="en-US" sz="12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勝ち筋は「税理士アライアンスの早期構築」と「初期3社の成功事例」の2点。ここに人・時間・資金を集中させる。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064240" y="6355080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0292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CxO代行サービス事業　営業戦略 提案資料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02920" y="1920240"/>
            <a:ext cx="2203704" cy="621792"/>
          </a:xfrm>
          <a:prstGeom prst="chevron">
            <a:avLst/>
          </a:prstGeom>
          <a:solidFill>
            <a:srgbClr val="F2F2F2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/>
          <p:nvPr/>
        </p:nvSpPr>
        <p:spPr>
          <a:xfrm>
            <a:off x="929201" y="1920240"/>
            <a:ext cx="174650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目的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02920" y="2670048"/>
            <a:ext cx="2203704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Text 9"/>
          <p:cNvSpPr/>
          <p:nvPr/>
        </p:nvSpPr>
        <p:spPr>
          <a:xfrm>
            <a:off x="630936" y="2761488"/>
            <a:ext cx="1947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経営人材の壁を取り除き、</a:t>
            </a:r>
            <a:endParaRPr lang="en-US" sz="9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中小企業を本来あるべき</a:t>
            </a:r>
            <a:endParaRPr lang="en-US" sz="9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姿へ成長させる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2747772" y="1920240"/>
            <a:ext cx="2203704" cy="621792"/>
          </a:xfrm>
          <a:prstGeom prst="chevron">
            <a:avLst/>
          </a:prstGeom>
          <a:solidFill>
            <a:srgbClr val="FFFFF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1"/>
          <p:cNvSpPr/>
          <p:nvPr/>
        </p:nvSpPr>
        <p:spPr>
          <a:xfrm>
            <a:off x="3174053" y="1920240"/>
            <a:ext cx="174650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現状分析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47772" y="2670048"/>
            <a:ext cx="2203704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3"/>
          <p:cNvSpPr/>
          <p:nvPr/>
        </p:nvSpPr>
        <p:spPr>
          <a:xfrm>
            <a:off x="2875788" y="2761488"/>
            <a:ext cx="1947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市場は追い風。</a:t>
            </a:r>
            <a:endParaRPr lang="en-US" sz="9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最大の制約は</a:t>
            </a:r>
            <a:endParaRPr lang="en-US" sz="9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実績ゼロ・認知ゼロ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992624" y="1920240"/>
            <a:ext cx="2203704" cy="621792"/>
          </a:xfrm>
          <a:prstGeom prst="chevron">
            <a:avLst/>
          </a:prstGeom>
          <a:solidFill>
            <a:srgbClr val="FFFFF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7" name="Text 15"/>
          <p:cNvSpPr/>
          <p:nvPr/>
        </p:nvSpPr>
        <p:spPr>
          <a:xfrm>
            <a:off x="5418905" y="1920240"/>
            <a:ext cx="174650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戦略方針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992624" y="2670048"/>
            <a:ext cx="2203704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Text 17"/>
          <p:cNvSpPr/>
          <p:nvPr/>
        </p:nvSpPr>
        <p:spPr>
          <a:xfrm>
            <a:off x="5120640" y="2761488"/>
            <a:ext cx="1947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採用失敗経験のある</a:t>
            </a:r>
            <a:endParaRPr lang="en-US" sz="9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経営者に、リスクゼロ・</a:t>
            </a:r>
            <a:endParaRPr lang="en-US" sz="9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コスト1/10・2週間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7237476" y="1920240"/>
            <a:ext cx="2203704" cy="621792"/>
          </a:xfrm>
          <a:prstGeom prst="chevron">
            <a:avLst/>
          </a:prstGeom>
          <a:solidFill>
            <a:srgbClr val="FFFFF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" name="Text 19"/>
          <p:cNvSpPr/>
          <p:nvPr/>
        </p:nvSpPr>
        <p:spPr>
          <a:xfrm>
            <a:off x="7663757" y="1920240"/>
            <a:ext cx="174650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 アクション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7237476" y="2670048"/>
            <a:ext cx="2203704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3" name="Text 21"/>
          <p:cNvSpPr/>
          <p:nvPr/>
        </p:nvSpPr>
        <p:spPr>
          <a:xfrm>
            <a:off x="7365492" y="2761488"/>
            <a:ext cx="1947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KGI 30社/MRR 600万円</a:t>
            </a:r>
            <a:endParaRPr lang="en-US" sz="9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を4つのKSFと</a:t>
            </a:r>
            <a:endParaRPr lang="en-US" sz="9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10施策へ分解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9482328" y="1920240"/>
            <a:ext cx="2203704" cy="621792"/>
          </a:xfrm>
          <a:prstGeom prst="chevron">
            <a:avLst/>
          </a:prstGeom>
          <a:solidFill>
            <a:srgbClr val="FFFFF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5" name="Text 23"/>
          <p:cNvSpPr/>
          <p:nvPr/>
        </p:nvSpPr>
        <p:spPr>
          <a:xfrm>
            <a:off x="9908609" y="1920240"/>
            <a:ext cx="174650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⑤ 実行・振り返り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9482328" y="2670048"/>
            <a:ext cx="2203704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" name="Text 25"/>
          <p:cNvSpPr/>
          <p:nvPr/>
        </p:nvSpPr>
        <p:spPr>
          <a:xfrm>
            <a:off x="9610344" y="2761488"/>
            <a:ext cx="1947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週次30分・月次60分の</a:t>
            </a:r>
            <a:endParaRPr lang="en-US" sz="9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KPTで施策を</a:t>
            </a:r>
            <a:endParaRPr lang="en-US" sz="9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継続・修正・中止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502920" y="4224528"/>
            <a:ext cx="111831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本日ご確認いただきたい3点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502920" y="4590288"/>
            <a:ext cx="11183112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0" name="Text 28"/>
          <p:cNvSpPr/>
          <p:nvPr/>
        </p:nvSpPr>
        <p:spPr>
          <a:xfrm>
            <a:off x="640080" y="4590288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1. 施策の優先順位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3337560" y="4590288"/>
            <a:ext cx="821131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税理士アライアンスを主力、セミナーを補完、SNSを将来投資と位置づける配分（合意済）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502920" y="5157216"/>
            <a:ext cx="11183112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3" name="Text 31"/>
          <p:cNvSpPr/>
          <p:nvPr/>
        </p:nvSpPr>
        <p:spPr>
          <a:xfrm>
            <a:off x="640080" y="5157216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2. 2名体制の役割分担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3337560" y="5157216"/>
            <a:ext cx="821131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社長＝営業・事業開発・CxO採用／共同創業者＝CRM・ダッシュボード・自動化・LP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502920" y="5724144"/>
            <a:ext cx="11183112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6" name="Text 34"/>
          <p:cNvSpPr/>
          <p:nvPr/>
        </p:nvSpPr>
        <p:spPr>
          <a:xfrm>
            <a:off x="640080" y="5724144"/>
            <a:ext cx="2651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マイルストーンの期限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3337560" y="5724144"/>
            <a:ext cx="821131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MS1 Month 1末 〜 MS5 Month 12末。未達時の代替策を事前に確定させる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1　目的・目標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111831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目的は「経営人材の壁の除去」。Year 1の到達点は顧客30社・MRR 600万円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11183112" cy="5120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612648" y="1170432"/>
            <a:ext cx="109636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So What：</a:t>
            </a:r>
            <a:r>
              <a:rPr lang="en-US" sz="12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売上＝顧客数×月額20万円の単純構造。すなわち勝負を決めるのは獲得チャネルの設計に尽きる。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064240" y="6355080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0292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CxO代行サービス事業　営業戦略 提案資料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02920" y="1874520"/>
            <a:ext cx="512064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/>
          <p:nvPr/>
        </p:nvSpPr>
        <p:spPr>
          <a:xfrm>
            <a:off x="667512" y="19659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67512" y="2240280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経営人材の壁を取り除き、成長ポテンシャルを持つ日本の中小企業・スタートアップを本来あるべき姿に成長させる</a:t>
            </a:r>
            <a:endParaRPr lang="en-US" sz="13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3429000"/>
          <a:ext cx="5120640" cy="1536192"/>
        </p:xfrm>
        <a:graphic>
          <a:graphicData uri="http://schemas.openxmlformats.org/drawingml/2006/table">
            <a:tbl>
              <a:tblPr/>
              <a:tblGrid>
                <a:gridCol w="1097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期間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顧客数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MRR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年間売上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Year 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30社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600万円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3,600〜4,080万円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Year 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200社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4,000万円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約3.6億円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Year 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600社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1.2億円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約12億円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Text 9"/>
          <p:cNvSpPr/>
          <p:nvPr/>
        </p:nvSpPr>
        <p:spPr>
          <a:xfrm>
            <a:off x="502920" y="512064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平均単価：月額20万円（Standard 11／Advanced 22／Premium 33／Enterprise 55万円の加重平均）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502920" y="5669280"/>
            <a:ext cx="5120640" cy="50292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Text 11"/>
          <p:cNvSpPr/>
          <p:nvPr/>
        </p:nvSpPr>
        <p:spPr>
          <a:xfrm>
            <a:off x="640080" y="566928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検算：30社 × 月額20万円 ＝ MRR 600万円／月次積み上げ 4,080万円</a:t>
            </a:r>
            <a:endParaRPr lang="en-US" sz="1050" dirty="0"/>
          </a:p>
        </p:txBody>
      </p:sp>
      <p:graphicFrame>
        <p:nvGraphicFramePr>
          <p:cNvPr id="15" name="Chart 0"/>
          <p:cNvGraphicFramePr/>
          <p:nvPr/>
        </p:nvGraphicFramePr>
        <p:xfrm>
          <a:off x="5897880" y="1874520"/>
          <a:ext cx="5806440" cy="3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2　現状分析（外部環境×自社）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111831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市場の追い風は明確。制約は外部ではなく「実績ゼロ」という内部要因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11183112" cy="5120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612648" y="1170432"/>
            <a:ext cx="109636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So What：</a:t>
            </a:r>
            <a:r>
              <a:rPr lang="en-US" sz="12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機会は待っていても縮まない。勝敗を分けるのは、実績・認知ゼロをどれだけ早く突破できるかである。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064240" y="6355080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0292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CxO代行サービス事業　営業戦略 提案資料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02920" y="1874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外部環境：市場は拡大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02920" y="2240280"/>
            <a:ext cx="2651760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/>
          <p:nvPr/>
        </p:nvSpPr>
        <p:spPr>
          <a:xfrm>
            <a:off x="640080" y="24231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74.4%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640080" y="31546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人材課題を抱える中小企業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0080" y="347472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出典：帝国データバンク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3337560" y="2240280"/>
            <a:ext cx="2651760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Text 12"/>
          <p:cNvSpPr/>
          <p:nvPr/>
        </p:nvSpPr>
        <p:spPr>
          <a:xfrm>
            <a:off x="3474720" y="242316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2.3倍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3474720" y="31546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CxO求人の伸び（5年）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474720" y="347472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出典：クライス＆カンパニー</a:t>
            </a:r>
            <a:endParaRPr lang="en-US" sz="9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4069080"/>
          <a:ext cx="5486400" cy="173736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86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追い風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副業・フリーランス人材の増加（CxO供給側の拡大）／オンライン会議の普及で週1時間セッション型が成立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脅威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「CxO代行」カテゴリの認知が低く市場教育コストがかかる／顧問マッチング系大手に参入余地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" name="Text 15"/>
          <p:cNvSpPr/>
          <p:nvPr/>
        </p:nvSpPr>
        <p:spPr>
          <a:xfrm>
            <a:off x="6263640" y="1874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自社：強みは構造、弱みは時間で解ける</a:t>
            </a:r>
            <a:endParaRPr lang="en-US" sz="1300" dirty="0"/>
          </a:p>
        </p:txBody>
      </p:sp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63640" y="2240280"/>
          <a:ext cx="5440680" cy="2423160"/>
        </p:xfrm>
        <a:graphic>
          <a:graphicData uri="http://schemas.openxmlformats.org/drawingml/2006/table">
            <a:tbl>
              <a:tblPr/>
              <a:tblGrid>
                <a:gridCol w="27157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49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46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強み（S）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弱み（W）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代行×正社員転換の一気通貫モデル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実績・事例がゼロ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税理士5,000拠点アライアンス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ブランド認知度がゼロ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週1時間×セッション型／48回の見極め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CxO人材の採用・品質管理が未構築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6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価格競争力（フルタイムCxOの1/10）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「CxO代行」カテゴリ自体の認知が低い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" name="Shape 16"/>
          <p:cNvSpPr/>
          <p:nvPr/>
        </p:nvSpPr>
        <p:spPr>
          <a:xfrm>
            <a:off x="6263640" y="4937760"/>
            <a:ext cx="5440680" cy="9144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" name="Text 17"/>
          <p:cNvSpPr/>
          <p:nvPr/>
        </p:nvSpPr>
        <p:spPr>
          <a:xfrm>
            <a:off x="6400800" y="4937760"/>
            <a:ext cx="5166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最優先課題：初期3社の成功事例づくり。実績ゼロの壁を3ヶ月で突破し、紹介・信頼の起点をつくる。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2　競合ポジショニング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111831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競合は「顧問型」と「代行型」に二極化。代行×正社員転換の象限は空白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11183112" cy="5120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612648" y="1170432"/>
            <a:ext cx="109636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So What：</a:t>
            </a:r>
            <a:r>
              <a:rPr lang="en-US" sz="12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空白象限を先に押さえ、税理士チャネルで参入経路を塞ぐ。差別化は機能ではなくポジションで作る。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064240" y="6355080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0292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CxO代行サービス事業　営業戦略 提案資料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3977640" y="2011680"/>
            <a:ext cx="7726680" cy="352044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Shape 7"/>
          <p:cNvSpPr/>
          <p:nvPr/>
        </p:nvSpPr>
        <p:spPr>
          <a:xfrm>
            <a:off x="3977640" y="3771900"/>
            <a:ext cx="7726680" cy="0"/>
          </a:xfrm>
          <a:prstGeom prst="line">
            <a:avLst/>
          </a:prstGeom>
          <a:noFill/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Shape 8"/>
          <p:cNvSpPr/>
          <p:nvPr/>
        </p:nvSpPr>
        <p:spPr>
          <a:xfrm>
            <a:off x="7840980" y="2011680"/>
            <a:ext cx="0" cy="3520440"/>
          </a:xfrm>
          <a:prstGeom prst="line">
            <a:avLst/>
          </a:prstGeom>
          <a:noFill/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Text 9"/>
          <p:cNvSpPr/>
          <p:nvPr/>
        </p:nvSpPr>
        <p:spPr>
          <a:xfrm>
            <a:off x="3977640" y="5623560"/>
            <a:ext cx="7726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提供形態　アドバイス中心　→　実務代行まで踏み込む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2834640" y="2286000"/>
            <a:ext cx="1051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10000"/>
              </a:lnSpc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正社員転換</a:t>
            </a:r>
            <a:endParaRPr lang="en-US" sz="1000" dirty="0"/>
          </a:p>
          <a:p>
            <a:pPr marL="0" indent="0" algn="r">
              <a:lnSpc>
                <a:spcPct val="110000"/>
              </a:lnSpc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あり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2834640" y="4754880"/>
            <a:ext cx="1051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10000"/>
              </a:lnSpc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正社員転換</a:t>
            </a:r>
            <a:endParaRPr lang="en-US" sz="1000" dirty="0"/>
          </a:p>
          <a:p>
            <a:pPr marL="0" indent="0" algn="r">
              <a:lnSpc>
                <a:spcPct val="110000"/>
              </a:lnSpc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なし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160520" y="23317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採用エージェント各社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（年収の30〜35%・紹介のみ）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8023860" y="2240280"/>
            <a:ext cx="3474720" cy="1051560"/>
          </a:xfrm>
          <a:prstGeom prst="rect">
            <a:avLst/>
          </a:prstGeom>
          <a:solidFill>
            <a:srgbClr val="F2F2F2"/>
          </a:solidFill>
          <a:ln w="15875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4"/>
          <p:cNvSpPr/>
          <p:nvPr/>
        </p:nvSpPr>
        <p:spPr>
          <a:xfrm>
            <a:off x="8142732" y="2304288"/>
            <a:ext cx="3246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空白象限｜自社（CxO代行）
</a:t>
            </a:r>
            <a:r>
              <a:rPr lang="en-US" sz="10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代行×正社員転換の一気通貫／月額11〜55万円・2週間で開始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8023860" y="3328416"/>
            <a:ext cx="3474720" cy="36576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Text 16"/>
          <p:cNvSpPr/>
          <p:nvPr/>
        </p:nvSpPr>
        <p:spPr>
          <a:xfrm>
            <a:off x="8133588" y="3328416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SHARE BOSS（代行型・転換あり）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160520" y="404622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顧問・マッチング型
</a:t>
            </a:r>
            <a:r>
              <a:rPr lang="en-US" sz="10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ProShare／HiPro Biz／マイナビ顧問／顧問バンク／Anycrew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アドバイス中心・正社員転換なし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8023860" y="4046220"/>
            <a:ext cx="3383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代行型（直接競合）
</a:t>
            </a:r>
            <a:r>
              <a:rPr lang="en-US" sz="10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CxOgroup／みらい総合グループ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実務は担うが正社員転換の機能がない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502920" y="2103120"/>
            <a:ext cx="21945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示唆
</a:t>
            </a:r>
            <a:r>
              <a:rPr lang="en-US" sz="10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・顧問型は「言うだけ」、代行型は「やるだけ」</a:t>
            </a:r>
            <a:endParaRPr lang="en-US" sz="125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・両者をつなぐ48回セッション＝見極め機能が自社の独自価値</a:t>
            </a:r>
            <a:endParaRPr lang="en-US" sz="125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・価格はフルタイムCxOの1/10</a:t>
            </a:r>
            <a:endParaRPr lang="en-US" sz="125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・先行者として実績を積み、参入障壁に変える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502920" y="5943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出典：アスピック／キャククル／株式会社エクステンド（2026/6/11取得）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3　戦略の方針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111831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採用失敗を経験した経営者に、リスクゼロ・コスト1/10・2週間を届ける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11183112" cy="5120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612648" y="1170432"/>
            <a:ext cx="109636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So What：</a:t>
            </a:r>
            <a:r>
              <a:rPr lang="en-US" sz="12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3チャネルは並列ではない。税理士＝主力、セミナー＝補完、SNS＝将来投資と役割を固定し、資源配分を迷わない。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064240" y="6355080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0292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CxO代行サービス事業　営業戦略 提案資料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02920" y="1920240"/>
            <a:ext cx="502920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/>
          <p:nvPr/>
        </p:nvSpPr>
        <p:spPr>
          <a:xfrm>
            <a:off x="640080" y="201168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誰に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0080" y="2304288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採用失敗経験のある中小企業経営者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（税理士顧問先・従業員10〜300名・売上1億〜30億円）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02920" y="3200400"/>
            <a:ext cx="502920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Text 10"/>
          <p:cNvSpPr/>
          <p:nvPr/>
        </p:nvSpPr>
        <p:spPr>
          <a:xfrm>
            <a:off x="640080" y="32918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どんな価値を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0080" y="3584448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論理：コスト1/10・採用リスクゼロ・2週間で開始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感情：安心して任せられる体験と、経営人材を得る夢の実現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02920" y="4480560"/>
            <a:ext cx="5029200" cy="123444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3"/>
          <p:cNvSpPr/>
          <p:nvPr/>
        </p:nvSpPr>
        <p:spPr>
          <a:xfrm>
            <a:off x="640080" y="4553712"/>
            <a:ext cx="4754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戦略方針（一文）
</a:t>
            </a:r>
            <a:r>
              <a:rPr lang="en-US" sz="11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採用リスクゼロ・コスト1/10・2週間で開始という論理的安心感と夢の実現を、税理士アライアンス×セミナー×SNSの漏斗型営業モデルで届ける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989320" y="1920240"/>
            <a:ext cx="5715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どうやって提供するか：漏斗型営業モデル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89320" y="2286000"/>
            <a:ext cx="4480560" cy="749808"/>
          </a:xfrm>
          <a:prstGeom prst="rect">
            <a:avLst/>
          </a:prstGeom>
          <a:solidFill>
            <a:srgbClr val="FFFFFF"/>
          </a:solidFill>
          <a:ln w="15875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Text 16"/>
          <p:cNvSpPr/>
          <p:nvPr/>
        </p:nvSpPr>
        <p:spPr>
          <a:xfrm>
            <a:off x="6108192" y="234086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メイン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6903720" y="233172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税理士アライアンス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108192" y="2670048"/>
            <a:ext cx="4251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5,000拠点の既存信頼を活用／月10拠点・年間100拠点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10469880" y="2660904"/>
            <a:ext cx="685800" cy="0"/>
          </a:xfrm>
          <a:prstGeom prst="line">
            <a:avLst/>
          </a:prstGeom>
          <a:noFill/>
          <a:ln w="12700">
            <a:solidFill>
              <a:srgbClr val="1F3A5F"/>
            </a:solidFill>
            <a:prstDash val="solid"/>
            <a:tailEnd type="triangle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Shape 20"/>
          <p:cNvSpPr/>
          <p:nvPr/>
        </p:nvSpPr>
        <p:spPr>
          <a:xfrm>
            <a:off x="5989320" y="3154680"/>
            <a:ext cx="4480560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3" name="Text 21"/>
          <p:cNvSpPr/>
          <p:nvPr/>
        </p:nvSpPr>
        <p:spPr>
          <a:xfrm>
            <a:off x="6108192" y="320954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サブ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6903720" y="320040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経営者向けセミナー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108192" y="3538728"/>
            <a:ext cx="4251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月1〜2回・10〜15名／診断提供→個別相談→契約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10469880" y="3529584"/>
            <a:ext cx="685800" cy="0"/>
          </a:xfrm>
          <a:prstGeom prst="line">
            <a:avLst/>
          </a:prstGeom>
          <a:noFill/>
          <a:ln w="12700">
            <a:solidFill>
              <a:srgbClr val="1F3A5F"/>
            </a:solidFill>
            <a:prstDash val="solid"/>
            <a:tailEnd type="triangle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" name="Shape 25"/>
          <p:cNvSpPr/>
          <p:nvPr/>
        </p:nvSpPr>
        <p:spPr>
          <a:xfrm>
            <a:off x="5989320" y="4023360"/>
            <a:ext cx="4480560" cy="749808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8" name="Text 26"/>
          <p:cNvSpPr/>
          <p:nvPr/>
        </p:nvSpPr>
        <p:spPr>
          <a:xfrm>
            <a:off x="6108192" y="407822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種まき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6903720" y="4069080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SNS発信（X・LinkedIn）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108192" y="4407408"/>
            <a:ext cx="4251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社長自身が週3〜5回／Year 2以降の成長エンジン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10469880" y="4398264"/>
            <a:ext cx="685800" cy="0"/>
          </a:xfrm>
          <a:prstGeom prst="line">
            <a:avLst/>
          </a:prstGeom>
          <a:noFill/>
          <a:ln w="12700">
            <a:solidFill>
              <a:srgbClr val="1F3A5F"/>
            </a:solidFill>
            <a:prstDash val="solid"/>
            <a:tailEnd type="triangle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2" name="Shape 30"/>
          <p:cNvSpPr/>
          <p:nvPr/>
        </p:nvSpPr>
        <p:spPr>
          <a:xfrm>
            <a:off x="11155680" y="2286000"/>
            <a:ext cx="566928" cy="2926080"/>
          </a:xfrm>
          <a:prstGeom prst="rect">
            <a:avLst/>
          </a:prstGeom>
          <a:solidFill>
            <a:srgbClr val="F2F2F2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3" name="Text 31"/>
          <p:cNvSpPr/>
          <p:nvPr/>
        </p:nvSpPr>
        <p:spPr>
          <a:xfrm>
            <a:off x="11155680" y="2286000"/>
            <a:ext cx="566928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商談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↓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成約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5989320" y="507492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紹介コストはほぼゼロ。主力チャネルの立ち上がりが遅れた場合はセミナー頻度を増やして補う。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3　営業ファネル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111831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月100件のアプローチが、月3社の成約を生む。管理すべきは入口の量と転換率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11183112" cy="5120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612648" y="1170432"/>
            <a:ext cx="109636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So What：</a:t>
            </a:r>
            <a:r>
              <a:rPr lang="en-US" sz="12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月3社×12ヶ月＝36社で、目標30社に対し余裕は6社分のみ。アプローチ100件と成約率30%が崩れれば計画は届かない。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064240" y="6355080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0292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CxO代行サービス事業　営業戦略 提案資料</a:t>
            </a:r>
            <a:endParaRPr lang="en-US" sz="900" dirty="0"/>
          </a:p>
        </p:txBody>
      </p:sp>
      <p:graphicFrame>
        <p:nvGraphicFramePr>
          <p:cNvPr id="8" name="Chart 0"/>
          <p:cNvGraphicFramePr/>
          <p:nvPr/>
        </p:nvGraphicFramePr>
        <p:xfrm>
          <a:off x="502920" y="1874520"/>
          <a:ext cx="6858000" cy="3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 6"/>
          <p:cNvSpPr/>
          <p:nvPr/>
        </p:nvSpPr>
        <p:spPr>
          <a:xfrm>
            <a:off x="7589520" y="19202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各段階の転換率と管理サイクル</a:t>
            </a:r>
            <a:endParaRPr lang="en-US" sz="13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589520" y="2286000"/>
          <a:ext cx="4114800" cy="192024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段階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転換率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アプローチ → リード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30%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週次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リード → アポ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50%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週次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アポ → 商談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67%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週次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商談 → 成約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30%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Shape 7"/>
          <p:cNvSpPr/>
          <p:nvPr/>
        </p:nvSpPr>
        <p:spPr>
          <a:xfrm>
            <a:off x="7589520" y="4434840"/>
            <a:ext cx="4114800" cy="128016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Text 8"/>
          <p:cNvSpPr/>
          <p:nvPr/>
        </p:nvSpPr>
        <p:spPr>
          <a:xfrm>
            <a:off x="7726680" y="4526280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年間換算
</a:t>
            </a:r>
            <a:r>
              <a:rPr lang="en-US" sz="11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月3社 × 12ヶ月 ＝ 36社</a:t>
            </a: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（Year 1目標30社に対し充足）</a:t>
            </a: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アポ取得率15%・成約率30%が前提条件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4　KGI / KSF / KPI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111831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KGIを4つのKSFに分解し、全KPIを1本の線でつなぐ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11183112" cy="5120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612648" y="1170432"/>
            <a:ext cx="109636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So What：</a:t>
            </a:r>
            <a:r>
              <a:rPr lang="en-US" sz="12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KSFに紐づかないKPIは追わない。週次はIS/FSの先行指標、月次はCS・財務・人材の結果指標で判断する。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064240" y="6355080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0292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CxO代行サービス事業　営業戦略 提案資料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02920" y="2715768"/>
            <a:ext cx="2743200" cy="1371600"/>
          </a:xfrm>
          <a:prstGeom prst="rect">
            <a:avLst/>
          </a:prstGeom>
          <a:solidFill>
            <a:srgbClr val="F2F2F2"/>
          </a:solidFill>
          <a:ln w="15875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/>
          <p:nvPr/>
        </p:nvSpPr>
        <p:spPr>
          <a:xfrm>
            <a:off x="594360" y="2715768"/>
            <a:ext cx="2560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KGI
</a:t>
            </a:r>
            <a:r>
              <a:rPr lang="en-US" sz="13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Year 1末</a:t>
            </a:r>
            <a:endParaRPr lang="en-US" sz="11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契約顧客30社</a:t>
            </a:r>
            <a:endParaRPr lang="en-US" sz="11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MRR 600万円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920240"/>
            <a:ext cx="7543800" cy="82296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Text 9"/>
          <p:cNvSpPr/>
          <p:nvPr/>
        </p:nvSpPr>
        <p:spPr>
          <a:xfrm>
            <a:off x="4325112" y="1993392"/>
            <a:ext cx="72146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KSF1　税理士アライアンスの早期構築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325112" y="2340864"/>
            <a:ext cx="72146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提携拠点：月10・年間100拠点／紹介：月3件以上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703320" y="2331720"/>
            <a:ext cx="457200" cy="0"/>
          </a:xfrm>
          <a:prstGeom prst="line">
            <a:avLst/>
          </a:prstGeom>
          <a:noFill/>
          <a:ln w="12700">
            <a:solidFill>
              <a:srgbClr val="1F3A5F"/>
            </a:solidFill>
            <a:prstDash val="solid"/>
            <a:tailEnd type="triangle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Shape 12"/>
          <p:cNvSpPr/>
          <p:nvPr/>
        </p:nvSpPr>
        <p:spPr>
          <a:xfrm>
            <a:off x="4160520" y="2907792"/>
            <a:ext cx="7543800" cy="82296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3"/>
          <p:cNvSpPr/>
          <p:nvPr/>
        </p:nvSpPr>
        <p:spPr>
          <a:xfrm>
            <a:off x="4325112" y="2980944"/>
            <a:ext cx="72146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KSF2　初期成功事例の早期創出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325112" y="3328416"/>
            <a:ext cx="72146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3ヶ月以内に3社／NPS 50以上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703320" y="3319272"/>
            <a:ext cx="457200" cy="0"/>
          </a:xfrm>
          <a:prstGeom prst="line">
            <a:avLst/>
          </a:prstGeom>
          <a:noFill/>
          <a:ln w="12700">
            <a:solidFill>
              <a:srgbClr val="1F3A5F"/>
            </a:solidFill>
            <a:prstDash val="solid"/>
            <a:tailEnd type="triangle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Shape 16"/>
          <p:cNvSpPr/>
          <p:nvPr/>
        </p:nvSpPr>
        <p:spPr>
          <a:xfrm>
            <a:off x="4160520" y="3895344"/>
            <a:ext cx="7543800" cy="82296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Text 17"/>
          <p:cNvSpPr/>
          <p:nvPr/>
        </p:nvSpPr>
        <p:spPr>
          <a:xfrm>
            <a:off x="4325112" y="3968496"/>
            <a:ext cx="72146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KSF3　CxO人材の品質確保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325112" y="4315968"/>
            <a:ext cx="72146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人材KPI 8指標（登録数・稼働率・品質スコア 等）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703320" y="4306824"/>
            <a:ext cx="457200" cy="0"/>
          </a:xfrm>
          <a:prstGeom prst="line">
            <a:avLst/>
          </a:prstGeom>
          <a:noFill/>
          <a:ln w="12700">
            <a:solidFill>
              <a:srgbClr val="1F3A5F"/>
            </a:solidFill>
            <a:prstDash val="solid"/>
            <a:tailEnd type="triangle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Shape 20"/>
          <p:cNvSpPr/>
          <p:nvPr/>
        </p:nvSpPr>
        <p:spPr>
          <a:xfrm>
            <a:off x="4160520" y="4882896"/>
            <a:ext cx="7543800" cy="82296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3" name="Text 21"/>
          <p:cNvSpPr/>
          <p:nvPr/>
        </p:nvSpPr>
        <p:spPr>
          <a:xfrm>
            <a:off x="4325112" y="4956048"/>
            <a:ext cx="72146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KSF4　営業転換率の最大化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325112" y="5303520"/>
            <a:ext cx="72146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IS 6／FS 7／CS 8／マーケ 10／財務 9 指標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3703320" y="5294376"/>
            <a:ext cx="457200" cy="0"/>
          </a:xfrm>
          <a:prstGeom prst="line">
            <a:avLst/>
          </a:prstGeom>
          <a:noFill/>
          <a:ln w="12700">
            <a:solidFill>
              <a:srgbClr val="1F3A5F"/>
            </a:solidFill>
            <a:prstDash val="solid"/>
            <a:tailEnd type="triangle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6" name="Shape 24"/>
          <p:cNvSpPr/>
          <p:nvPr/>
        </p:nvSpPr>
        <p:spPr>
          <a:xfrm>
            <a:off x="3246120" y="3401568"/>
            <a:ext cx="457200" cy="0"/>
          </a:xfrm>
          <a:prstGeom prst="line">
            <a:avLst/>
          </a:prstGeom>
          <a:noFill/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" name="Shape 25"/>
          <p:cNvSpPr/>
          <p:nvPr/>
        </p:nvSpPr>
        <p:spPr>
          <a:xfrm>
            <a:off x="3703320" y="2331720"/>
            <a:ext cx="0" cy="2962656"/>
          </a:xfrm>
          <a:prstGeom prst="line">
            <a:avLst/>
          </a:prstGeom>
          <a:noFill/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8" name="Shape 26"/>
          <p:cNvSpPr/>
          <p:nvPr/>
        </p:nvSpPr>
        <p:spPr>
          <a:xfrm>
            <a:off x="502920" y="4343400"/>
            <a:ext cx="2743200" cy="132588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9" name="Text 27"/>
          <p:cNvSpPr/>
          <p:nvPr/>
        </p:nvSpPr>
        <p:spPr>
          <a:xfrm>
            <a:off x="640080" y="4434840"/>
            <a:ext cx="2468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確認サイクル
</a:t>
            </a:r>
            <a:r>
              <a:rPr lang="en-US" sz="10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週次：IS・FSの先行指標</a:t>
            </a: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月次：CS・財務・人材の結果指標</a:t>
            </a: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四半期：NPS・LTV・正社員転換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02920" y="5852160"/>
            <a:ext cx="111831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観測方法：月次実績を入力すると合計・平均・達成判定が自動計算される管理表で、週次／月次／四半期に確認する。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4　月次計画・マイルストーン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111831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Month 6で340万円、Month 12で600万円。前半は仕込み、後半で回収する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11183112" cy="5120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612648" y="1170432"/>
            <a:ext cx="109636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So What：</a:t>
            </a:r>
            <a:r>
              <a:rPr lang="en-US" sz="12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折り返し地点はMS3（税理士100拠点）。ここが未達なら年間計画は届かないため、Month 6が最初の意思決定点となる。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064240" y="6355080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0292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CxO代行サービス事業　営業戦略 提案資料</a:t>
            </a:r>
            <a:endParaRPr lang="en-US" sz="900" dirty="0"/>
          </a:p>
        </p:txBody>
      </p:sp>
      <p:graphicFrame>
        <p:nvGraphicFramePr>
          <p:cNvPr id="8" name="Chart 0"/>
          <p:cNvGraphicFramePr/>
          <p:nvPr/>
        </p:nvGraphicFramePr>
        <p:xfrm>
          <a:off x="502920" y="1874520"/>
          <a:ext cx="6766560" cy="2788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4846320"/>
          <a:ext cx="6766560" cy="128016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Month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顧客数（社）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17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26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30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税理士拠点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準備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30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100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130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150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CxO登録（名）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15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25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30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30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7635240" y="1920240"/>
            <a:ext cx="4069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マイルストーン</a:t>
            </a:r>
            <a:endParaRPr lang="en-US" sz="1300" dirty="0"/>
          </a:p>
        </p:txBody>
      </p:sp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35240" y="2286000"/>
          <a:ext cx="4069080" cy="2743200"/>
        </p:xfrm>
        <a:graphic>
          <a:graphicData uri="http://schemas.openxmlformats.org/drawingml/2006/table">
            <a:tbl>
              <a:tblPr/>
              <a:tblGrid>
                <a:gridCol w="566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87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MS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達成基準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MS1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営業資料完成・CxO 5名登録・SNS開始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M1末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MS2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成功事例3社の文書化・NPS 50以上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M4末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MS3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税理士100拠点・月間紹介3件以上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M6末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MS4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契約顧客20社・MRR 400万円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M9末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MS5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契約顧客30社・MRR 600万円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M12末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Text 7"/>
          <p:cNvSpPr/>
          <p:nvPr/>
        </p:nvSpPr>
        <p:spPr>
          <a:xfrm>
            <a:off x="7635240" y="5074920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年間売上：3,600万円（保守）〜4,080万円（月次積み上げ）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4　施策ロードマップ・体制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111831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10施策は同時並行ではなく、基盤→チャネル→拡大→加速の順で立ち上げる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11183112" cy="5120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612648" y="1170432"/>
            <a:ext cx="109636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So What：</a:t>
            </a:r>
            <a:r>
              <a:rPr lang="en-US" sz="12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2名体制のボトルネックは社長側。共同創業者のシステム化を先行させ、Month 4以降はIS人材の外部委託を検討する。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064240" y="6355080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0292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CxO代行サービス事業　営業戦略 提案資料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02920" y="1920240"/>
            <a:ext cx="2697480" cy="658368"/>
          </a:xfrm>
          <a:prstGeom prst="chevron">
            <a:avLst/>
          </a:prstGeom>
          <a:solidFill>
            <a:srgbClr val="F2F2F2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/>
          <p:nvPr/>
        </p:nvSpPr>
        <p:spPr>
          <a:xfrm>
            <a:off x="956350" y="1920240"/>
            <a:ext cx="2194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Month 1〜2</a:t>
            </a:r>
            <a:endParaRPr lang="en-US" sz="105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基盤構築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502920" y="2697480"/>
            <a:ext cx="26974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Text 9"/>
          <p:cNvSpPr/>
          <p:nvPr/>
        </p:nvSpPr>
        <p:spPr>
          <a:xfrm>
            <a:off x="640080" y="2816352"/>
            <a:ext cx="2423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・営業資料／ツールキット整備</a:t>
            </a:r>
            <a:endParaRPr lang="en-US" sz="9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・CxO人材の採用・登録促進</a:t>
            </a:r>
            <a:endParaRPr lang="en-US" sz="9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・SNS発信の開始</a:t>
            </a:r>
            <a:endParaRPr lang="en-US" sz="9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・CRM／ダッシュボード構築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3334817" y="1920240"/>
            <a:ext cx="2697480" cy="658368"/>
          </a:xfrm>
          <a:prstGeom prst="chevron">
            <a:avLst/>
          </a:prstGeom>
          <a:solidFill>
            <a:srgbClr val="FFFFF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1"/>
          <p:cNvSpPr/>
          <p:nvPr/>
        </p:nvSpPr>
        <p:spPr>
          <a:xfrm>
            <a:off x="3788247" y="1920240"/>
            <a:ext cx="2194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Month 2〜4</a:t>
            </a:r>
            <a:endParaRPr lang="en-US" sz="105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チャネル開拓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334817" y="2697480"/>
            <a:ext cx="26974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3"/>
          <p:cNvSpPr/>
          <p:nvPr/>
        </p:nvSpPr>
        <p:spPr>
          <a:xfrm>
            <a:off x="3471977" y="2816352"/>
            <a:ext cx="2423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・税理士アライアンス開拓（月10拠点）</a:t>
            </a:r>
            <a:endParaRPr lang="en-US" sz="9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・税理士向け勉強会（月2回）</a:t>
            </a:r>
            <a:endParaRPr lang="en-US" sz="9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・初期成功事例3社の集中創出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6166714" y="1920240"/>
            <a:ext cx="2697480" cy="658368"/>
          </a:xfrm>
          <a:prstGeom prst="chevron">
            <a:avLst/>
          </a:prstGeom>
          <a:solidFill>
            <a:srgbClr val="FFFFF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7" name="Text 15"/>
          <p:cNvSpPr/>
          <p:nvPr/>
        </p:nvSpPr>
        <p:spPr>
          <a:xfrm>
            <a:off x="6620144" y="1920240"/>
            <a:ext cx="2194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Month 4〜6</a:t>
            </a:r>
            <a:endParaRPr lang="en-US" sz="105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拡大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166714" y="2697480"/>
            <a:ext cx="26974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Text 17"/>
          <p:cNvSpPr/>
          <p:nvPr/>
        </p:nvSpPr>
        <p:spPr>
          <a:xfrm>
            <a:off x="6303874" y="2816352"/>
            <a:ext cx="2423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・経営者向けセミナー（月1〜2回）</a:t>
            </a:r>
            <a:endParaRPr lang="en-US" sz="9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・オンボーディング整備</a:t>
            </a:r>
            <a:endParaRPr lang="en-US" sz="9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・紹介プログラム設計・稼働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8998610" y="1920240"/>
            <a:ext cx="2697480" cy="658368"/>
          </a:xfrm>
          <a:prstGeom prst="chevron">
            <a:avLst/>
          </a:prstGeom>
          <a:solidFill>
            <a:srgbClr val="FFFFFF"/>
          </a:solidFill>
          <a:ln w="12700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" name="Text 19"/>
          <p:cNvSpPr/>
          <p:nvPr/>
        </p:nvSpPr>
        <p:spPr>
          <a:xfrm>
            <a:off x="9452040" y="1920240"/>
            <a:ext cx="2194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Month 6〜12</a:t>
            </a:r>
            <a:endParaRPr lang="en-US" sz="105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105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加速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8998610" y="2697480"/>
            <a:ext cx="26974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3" name="Text 21"/>
          <p:cNvSpPr/>
          <p:nvPr/>
        </p:nvSpPr>
        <p:spPr>
          <a:xfrm>
            <a:off x="9135770" y="2816352"/>
            <a:ext cx="2423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・採用失敗経営者への直接アプローチ</a:t>
            </a:r>
            <a:endParaRPr lang="en-US" sz="9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・全施策のPDCAで加速</a:t>
            </a:r>
            <a:endParaRPr lang="en-US" sz="9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・Year 2に向けた体制強化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502920" y="45262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役割分担（2名体制）</a:t>
            </a:r>
            <a:endParaRPr lang="en-US" sz="13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4892040"/>
          <a:ext cx="11183112" cy="1207008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507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責任領域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Month 1の主タスク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社長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営業・事業開発・CxO人材採用・SNS発信・経営判断（各施策のA）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営業資料作成・CxO採用・SNS開始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共同創業者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CRM・KPIダッシュボード・自動化・LP作成（技術領域のR/A）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CRM構築・ダッシュボード整備・LP作成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CxO人材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顧客へのセッション実施・成果創出（サービス提供のR）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面談・登録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4　リスク管理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111831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最大リスクは「CxO人材の確保不足」。Month 1から先手で潰す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11183112" cy="5120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612648" y="1170432"/>
            <a:ext cx="109636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So What：</a:t>
            </a:r>
            <a:r>
              <a:rPr lang="en-US" sz="12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上位4リスクは発生確率・影響度ともに高。起きてから考えるのではなく、代替策を事前に確定させておく。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064240" y="6355080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0292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CxO代行サービス事業　営業戦略 提案資料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874520"/>
          <a:ext cx="11183112" cy="3218688"/>
        </p:xfrm>
        <a:graphic>
          <a:graphicData uri="http://schemas.openxmlformats.org/drawingml/2006/table">
            <a:tbl>
              <a:tblPr/>
              <a:tblGrid>
                <a:gridCol w="566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2087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優先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リスク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発生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影響度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対策・コンティンジェンシープラン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CxO人材の確保不足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Month 1からスカウト開始／不足時は社長自身がCxOとして初期顧客に入る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税理士アライアンスの紹介が想定以下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セミナー頻度を月1〜2回→3〜4回に増加／紹介フィー設計を再検討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初期成功事例の創出失敗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最高品質のCxOを投入／課題が明確な顧客に絞って再挑戦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社長への業務集中・バーンアウト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Month 3〜4でIS人材（業務委託）を採用／システム自動化で管理業務を削減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顧客の早期解約（チャーン）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オンボーディング強化／解約予兆の早期検知をシステムで構築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競合大手の参入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低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早期の実績・ブランド構築で参入障壁を形成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資金ショート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低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バーンレート管理／特別価格を通常価格へ移行しMRRを積み上げ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502920" y="5257800"/>
            <a:ext cx="11183112" cy="68580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7"/>
          <p:cNvSpPr/>
          <p:nvPr/>
        </p:nvSpPr>
        <p:spPr>
          <a:xfrm>
            <a:off x="640080" y="5257800"/>
            <a:ext cx="109087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対応の時間軸：Month 1〜2＝リスク1・4に着手／Month 3〜4＝リスク2・3をKPIで判定し即時発動／Month 6以降＝リスク5・6・7を継続監視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5　実行・結果・振り返り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502920"/>
            <a:ext cx="111831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戦略は「週次30分」で磨かれる。今週の一歩がYear 1を決める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11183112" cy="512064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612648" y="1170432"/>
            <a:ext cx="109636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So What：</a:t>
            </a:r>
            <a:r>
              <a:rPr lang="en-US" sz="12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月次レビューで施策を継続・修正・中止のいずれかに必ず判定する。決めきることが、資源の分散を防ぐ唯一の方法。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064240" y="6355080"/>
            <a:ext cx="621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0292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CxO代行サービス事業　営業戦略 提案資料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02920" y="187452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振り返りサイクル（KPT）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02920" y="2240280"/>
            <a:ext cx="5532120" cy="658368"/>
          </a:xfrm>
          <a:prstGeom prst="rect">
            <a:avLst/>
          </a:prstGeom>
          <a:solidFill>
            <a:srgbClr val="FFFFFF"/>
          </a:solidFill>
          <a:ln w="15875">
            <a:solidFill>
              <a:srgbClr val="1F3A5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/>
          <p:nvPr/>
        </p:nvSpPr>
        <p:spPr>
          <a:xfrm>
            <a:off x="621792" y="2267712"/>
            <a:ext cx="822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週次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463040" y="2295144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毎週月曜30分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1463040" y="2551176"/>
            <a:ext cx="4389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IS・FSのKPI確認／KPTと今週の優先タスク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246120" y="2907792"/>
            <a:ext cx="0" cy="100584"/>
          </a:xfrm>
          <a:prstGeom prst="line">
            <a:avLst/>
          </a:prstGeom>
          <a:noFill/>
          <a:ln w="12700">
            <a:solidFill>
              <a:srgbClr val="1F3A5F"/>
            </a:solidFill>
            <a:prstDash val="solid"/>
            <a:tailEnd type="triangle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Shape 12"/>
          <p:cNvSpPr/>
          <p:nvPr/>
        </p:nvSpPr>
        <p:spPr>
          <a:xfrm>
            <a:off x="502920" y="3026664"/>
            <a:ext cx="553212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3"/>
          <p:cNvSpPr/>
          <p:nvPr/>
        </p:nvSpPr>
        <p:spPr>
          <a:xfrm>
            <a:off x="621792" y="3054096"/>
            <a:ext cx="822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月次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463040" y="308152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月末60分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1463040" y="3337560"/>
            <a:ext cx="4389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全KPI確認／施策の効果検証（継続・修正・中止）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3246120" y="3694176"/>
            <a:ext cx="0" cy="100584"/>
          </a:xfrm>
          <a:prstGeom prst="line">
            <a:avLst/>
          </a:prstGeom>
          <a:noFill/>
          <a:ln w="12700">
            <a:solidFill>
              <a:srgbClr val="1F3A5F"/>
            </a:solidFill>
            <a:prstDash val="solid"/>
            <a:tailEnd type="triangle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Shape 17"/>
          <p:cNvSpPr/>
          <p:nvPr/>
        </p:nvSpPr>
        <p:spPr>
          <a:xfrm>
            <a:off x="502920" y="3813048"/>
            <a:ext cx="553212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" name="Text 18"/>
          <p:cNvSpPr/>
          <p:nvPr/>
        </p:nvSpPr>
        <p:spPr>
          <a:xfrm>
            <a:off x="621792" y="3840480"/>
            <a:ext cx="822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四半期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463040" y="38679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3ヶ月毎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1463040" y="4123944"/>
            <a:ext cx="4389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戦略方針の見直し／マイルストーン達成確認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3246120" y="4480560"/>
            <a:ext cx="0" cy="100584"/>
          </a:xfrm>
          <a:prstGeom prst="line">
            <a:avLst/>
          </a:prstGeom>
          <a:noFill/>
          <a:ln w="12700">
            <a:solidFill>
              <a:srgbClr val="1F3A5F"/>
            </a:solidFill>
            <a:prstDash val="solid"/>
            <a:tailEnd type="triangle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4" name="Shape 22"/>
          <p:cNvSpPr/>
          <p:nvPr/>
        </p:nvSpPr>
        <p:spPr>
          <a:xfrm>
            <a:off x="502920" y="4599432"/>
            <a:ext cx="553212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5" name="Text 23"/>
          <p:cNvSpPr/>
          <p:nvPr/>
        </p:nvSpPr>
        <p:spPr>
          <a:xfrm>
            <a:off x="621792" y="4626864"/>
            <a:ext cx="8229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年次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463040" y="465429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E6E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Year 1末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1463040" y="4910328"/>
            <a:ext cx="4389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Year 1の総括／Year 2戦略の策定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502920" y="5394960"/>
            <a:ext cx="5532120" cy="77724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9" name="Text 27"/>
          <p:cNvSpPr/>
          <p:nvPr/>
        </p:nvSpPr>
        <p:spPr>
          <a:xfrm>
            <a:off x="640080" y="5458968"/>
            <a:ext cx="5257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1F3A5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KPT（初期仮説）
</a:t>
            </a:r>
            <a:r>
              <a:rPr lang="en-US" sz="950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Keep：税理士への継続アプローチ・SNS発信・週次レビュー／Problem：紹介が想定以下・CxO確保不足・社長への集中／Try：紹介インセンティブ最適化・IS業務の外部委託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6400800" y="187452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今すぐ着手するアクション TOP5</a:t>
            </a:r>
            <a:endParaRPr lang="en-US" sz="1300" dirty="0"/>
          </a:p>
        </p:txBody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2240280"/>
          <a:ext cx="5303520" cy="2633472"/>
        </p:xfrm>
        <a:graphic>
          <a:graphicData uri="http://schemas.openxmlformats.org/drawingml/2006/table">
            <a:tbl>
              <a:tblPr/>
              <a:tblGrid>
                <a:gridCol w="288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アクション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SNS（X・LinkedIn）開設・初投稿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社長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今週中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CxO候補者スカウトリスト10名作成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社長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今週中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営業資料・ツールキットの作成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社長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M1末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CRM・営業管理ツールの選定／構築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共同創業者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M1末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税理士アライアンス開拓の準備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社長＋共同創業者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M1末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2" name="Shape 29"/>
          <p:cNvSpPr/>
          <p:nvPr/>
        </p:nvSpPr>
        <p:spPr>
          <a:xfrm>
            <a:off x="6400800" y="5074920"/>
            <a:ext cx="5303520" cy="86868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3" name="Text 30"/>
          <p:cNvSpPr/>
          <p:nvPr/>
        </p:nvSpPr>
        <p:spPr>
          <a:xfrm>
            <a:off x="6537960" y="5074920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1A1A1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完璧な戦略より、実行される戦略。まず今週、SNS開設とスカウトリスト作成から着手する。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1716</Words>
  <Application>Microsoft Macintosh PowerPoint</Application>
  <PresentationFormat>ワイド画面</PresentationFormat>
  <Paragraphs>377</Paragraphs>
  <Slides>12</Slides>
  <Notes>12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5" baseType="lpstr">
      <vt:lpstr>Meiryo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深田 勇吾</cp:lastModifiedBy>
  <cp:revision>2</cp:revision>
  <dcterms:created xsi:type="dcterms:W3CDTF">2026-08-14T06:18:38Z</dcterms:created>
  <dcterms:modified xsi:type="dcterms:W3CDTF">2026-08-16T11:02:17Z</dcterms:modified>
</cp:coreProperties>
</file>